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7"/>
  </p:notesMasterIdLst>
  <p:sldIdLst>
    <p:sldId id="446" r:id="rId5"/>
    <p:sldId id="432" r:id="rId6"/>
    <p:sldId id="439" r:id="rId7"/>
    <p:sldId id="457" r:id="rId8"/>
    <p:sldId id="456" r:id="rId9"/>
    <p:sldId id="458" r:id="rId10"/>
    <p:sldId id="459" r:id="rId11"/>
    <p:sldId id="460" r:id="rId12"/>
    <p:sldId id="461" r:id="rId13"/>
    <p:sldId id="462" r:id="rId14"/>
    <p:sldId id="463" r:id="rId15"/>
    <p:sldId id="270" r:id="rId1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240" d="100"/>
          <a:sy n="240" d="100"/>
        </p:scale>
        <p:origin x="240" y="1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10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424AC-9D62-434F-B574-09C88D88B19E}" type="datetime1">
              <a:rPr lang="pt-BR" smtClean="0"/>
              <a:pPr/>
              <a:t>13/07/2022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05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858927" y="716246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à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3D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B34148CD-36F8-B485-3A64-77FF5128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72" y="15076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5D44EB-C6E8-4DC4-2A5C-5E35DE3F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0" y="1415947"/>
            <a:ext cx="5839754" cy="37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2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GB-Fusion: Monocular 3D reconstruction with learned depth prediction -  ScienceDirect">
            <a:extLst>
              <a:ext uri="{FF2B5EF4-FFF2-40B4-BE49-F238E27FC236}">
                <a16:creationId xmlns:a16="http://schemas.microsoft.com/office/drawing/2014/main" id="{DA1A8DBA-8A91-C614-3122-FEEEE2CB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3" y="1501139"/>
            <a:ext cx="6229180" cy="364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0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à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endParaRPr lang="en-US" sz="32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15182" y="2756841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The Secrets of Facial Recognition">
            <a:extLst>
              <a:ext uri="{FF2B5EF4-FFF2-40B4-BE49-F238E27FC236}">
                <a16:creationId xmlns:a16="http://schemas.microsoft.com/office/drawing/2014/main" id="{21134C38-40EA-9020-F4BC-E0CAD8C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" y="862363"/>
            <a:ext cx="5560151" cy="39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Posicionamento da câmera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Posição da captura da imagem: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4100" name="Picture 4" descr="Face Scanner UI GIF by Adi Milan on Dribbble">
            <a:extLst>
              <a:ext uri="{FF2B5EF4-FFF2-40B4-BE49-F238E27FC236}">
                <a16:creationId xmlns:a16="http://schemas.microsoft.com/office/drawing/2014/main" id="{FF72FC87-E8F8-4F0A-83D3-D7298FBC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48" y="1229849"/>
            <a:ext cx="3578336" cy="26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5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559763" y="4844988"/>
            <a:ext cx="142875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7500" tIns="35100" rIns="67500" bIns="35100" anchor="b"/>
          <a:lstStyle/>
          <a:p>
            <a:pPr algn="r">
              <a:buClr>
                <a:srgbClr val="404176"/>
              </a:buClr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fld id="{F566B28C-5A49-4C22-9F61-B0E986B0616F}" type="slidenum">
              <a:rPr lang="pt-BR" sz="105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tabLst>
                  <a:tab pos="0" algn="l"/>
                  <a:tab pos="335756" algn="l"/>
                  <a:tab pos="672704" algn="l"/>
                  <a:tab pos="1009650" algn="l"/>
                  <a:tab pos="1346597" algn="l"/>
                  <a:tab pos="1683544" algn="l"/>
                  <a:tab pos="2020491" algn="l"/>
                  <a:tab pos="2357438" algn="l"/>
                  <a:tab pos="2694385" algn="l"/>
                  <a:tab pos="3031331" algn="l"/>
                  <a:tab pos="3368279" algn="l"/>
                  <a:tab pos="3705225" algn="l"/>
                  <a:tab pos="4042172" algn="l"/>
                  <a:tab pos="4379119" algn="l"/>
                  <a:tab pos="4716066" algn="l"/>
                  <a:tab pos="5053013" algn="l"/>
                  <a:tab pos="5389960" algn="l"/>
                  <a:tab pos="5726906" algn="l"/>
                  <a:tab pos="6063854" algn="l"/>
                  <a:tab pos="6400800" algn="l"/>
                  <a:tab pos="6737747" algn="l"/>
                </a:tabLst>
              </a:pPr>
              <a:t>4</a:t>
            </a:fld>
            <a:endParaRPr lang="pt-BR" sz="105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6786247" y="0"/>
            <a:ext cx="1212725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6" y="1134802"/>
            <a:ext cx="3641285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84" y="3231523"/>
            <a:ext cx="3354911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31956" y="127514"/>
            <a:ext cx="6858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sz="2400" dirty="0">
                <a:latin typeface="Arial" charset="0"/>
              </a:rPr>
              <a:t>Problemas de visão 2D </a:t>
            </a:r>
            <a:r>
              <a:rPr lang="en-US" sz="2400" i="1" dirty="0">
                <a:latin typeface="Arial" charset="0"/>
              </a:rPr>
              <a:t> </a:t>
            </a:r>
            <a:r>
              <a:rPr lang="pt-BR" sz="2400" dirty="0">
                <a:latin typeface="Arial" charset="0"/>
              </a:rPr>
              <a:t>– </a:t>
            </a:r>
            <a:r>
              <a:rPr lang="pt-BR" sz="2400" dirty="0">
                <a:solidFill>
                  <a:schemeClr val="tx1"/>
                </a:solidFill>
                <a:latin typeface="Arial" charset="0"/>
              </a:rPr>
              <a:t>Reconhecimento Facial </a:t>
            </a:r>
          </a:p>
          <a:p>
            <a:endParaRPr lang="en-US" sz="2700" i="1" dirty="0">
              <a:solidFill>
                <a:schemeClr val="tx1"/>
              </a:solidFill>
              <a:latin typeface="Arial" charset="0"/>
            </a:endParaRPr>
          </a:p>
          <a:p>
            <a:endParaRPr lang="en-US" sz="21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</a:rPr>
              <a:t>    Smartphones</a:t>
            </a: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</a:rPr>
              <a:t>    Face </a:t>
            </a: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</a:rPr>
              <a:t>    Unlock</a:t>
            </a:r>
          </a:p>
          <a:p>
            <a:r>
              <a:rPr lang="en-US" sz="2100" b="1" i="1" dirty="0">
                <a:solidFill>
                  <a:schemeClr val="tx1"/>
                </a:solidFill>
                <a:latin typeface="Arial" charset="0"/>
              </a:rPr>
              <a:t>    Fail</a:t>
            </a:r>
            <a:br>
              <a:rPr lang="en-US" sz="2700" i="1" dirty="0">
                <a:solidFill>
                  <a:schemeClr val="tx1"/>
                </a:solidFill>
                <a:latin typeface="Arial" charset="0"/>
              </a:rPr>
            </a:br>
            <a:endParaRPr lang="en-US" sz="2700" i="1" dirty="0">
              <a:solidFill>
                <a:schemeClr val="tx1"/>
              </a:solidFill>
              <a:latin typeface="Arial" charset="0"/>
            </a:endParaRPr>
          </a:p>
          <a:p>
            <a:endParaRPr lang="en-US" sz="1500" i="1" dirty="0"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1850" y="4762523"/>
            <a:ext cx="352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849" y="3209586"/>
            <a:ext cx="3372293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1850" y="4464880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64" y="1125131"/>
            <a:ext cx="1104126" cy="202423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013DE34-19E8-5753-899B-23B9121C6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64" y="1122245"/>
            <a:ext cx="1104126" cy="20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964809"/>
            <a:ext cx="6858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6786247" y="0"/>
            <a:ext cx="1212725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158906" y="4809295"/>
            <a:ext cx="142875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7500" tIns="35100" rIns="67500" bIns="35100" anchor="b"/>
          <a:lstStyle/>
          <a:p>
            <a:pPr>
              <a:buClr>
                <a:srgbClr val="404176"/>
              </a:buClr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fld id="{F566B28C-5A49-4C22-9F61-B0E986B0616F}" type="slidenum">
              <a:rPr lang="pt-BR" sz="1050">
                <a:latin typeface="Arial Narrow" pitchFamily="34" charset="0"/>
              </a:rPr>
              <a:pPr>
                <a:buClr>
                  <a:srgbClr val="404176"/>
                </a:buClr>
                <a:tabLst>
                  <a:tab pos="0" algn="l"/>
                  <a:tab pos="335756" algn="l"/>
                  <a:tab pos="672704" algn="l"/>
                  <a:tab pos="1009650" algn="l"/>
                  <a:tab pos="1346597" algn="l"/>
                  <a:tab pos="1683544" algn="l"/>
                  <a:tab pos="2020491" algn="l"/>
                  <a:tab pos="2357438" algn="l"/>
                  <a:tab pos="2694385" algn="l"/>
                  <a:tab pos="3031331" algn="l"/>
                  <a:tab pos="3368279" algn="l"/>
                  <a:tab pos="3705225" algn="l"/>
                  <a:tab pos="4042172" algn="l"/>
                  <a:tab pos="4379119" algn="l"/>
                  <a:tab pos="4716066" algn="l"/>
                  <a:tab pos="5053013" algn="l"/>
                  <a:tab pos="5389960" algn="l"/>
                  <a:tab pos="5726906" algn="l"/>
                  <a:tab pos="6063854" algn="l"/>
                  <a:tab pos="6400800" algn="l"/>
                  <a:tab pos="6737747" algn="l"/>
                </a:tabLst>
              </a:pPr>
              <a:t>5</a:t>
            </a:fld>
            <a:endParaRPr lang="pt-BR" sz="105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76562" y="36673"/>
            <a:ext cx="6268640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en-US" sz="27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sz="2700" dirty="0">
                <a:latin typeface="Arial" charset="0"/>
              </a:rPr>
              <a:t>Problemas de visão 2D</a:t>
            </a:r>
            <a:endParaRPr lang="en-US" sz="2700" dirty="0">
              <a:solidFill>
                <a:schemeClr val="tx1"/>
              </a:solidFill>
              <a:latin typeface="Arial" charset="0"/>
            </a:endParaRPr>
          </a:p>
          <a:p>
            <a:br>
              <a:rPr lang="en-US" sz="2700" i="1" dirty="0">
                <a:solidFill>
                  <a:schemeClr val="tx1"/>
                </a:solidFill>
                <a:latin typeface="Arial" charset="0"/>
              </a:rPr>
            </a:br>
            <a:endParaRPr lang="en-US" sz="2700" i="1" dirty="0">
              <a:solidFill>
                <a:schemeClr val="tx1"/>
              </a:solidFill>
              <a:latin typeface="Arial" charset="0"/>
            </a:endParaRPr>
          </a:p>
          <a:p>
            <a:endParaRPr lang="en-US" sz="1500" i="1" dirty="0"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98" y="770886"/>
            <a:ext cx="6858000" cy="385326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9E03194-B15C-4861-B443-1A09DB3347A4}"/>
              </a:ext>
            </a:extLst>
          </p:cNvPr>
          <p:cNvSpPr txBox="1"/>
          <p:nvPr/>
        </p:nvSpPr>
        <p:spPr>
          <a:xfrm>
            <a:off x="3500431" y="452503"/>
            <a:ext cx="4487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AI System – Real Problem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1158098" y="4576621"/>
            <a:ext cx="72771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1873282" y="4731990"/>
            <a:ext cx="565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But also… Researchers hack a self-driving car by putting stickers on street signs</a:t>
            </a:r>
          </a:p>
          <a:p>
            <a:r>
              <a:rPr lang="en-US" sz="12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05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05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0728" y="160718"/>
            <a:ext cx="2193131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21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-D Reconstruction with Vision. Exactly an year back, before I started… |  by Venkatesh Tata | Towards Data Science">
            <a:extLst>
              <a:ext uri="{FF2B5EF4-FFF2-40B4-BE49-F238E27FC236}">
                <a16:creationId xmlns:a16="http://schemas.microsoft.com/office/drawing/2014/main" id="{EBAA551B-8136-7012-B794-188BFA2A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6" y="1532446"/>
            <a:ext cx="7261119" cy="352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69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novel no-sensors 3D model reconstruction from monocular video frames for  a dynamic environment [PeerJ]">
            <a:extLst>
              <a:ext uri="{FF2B5EF4-FFF2-40B4-BE49-F238E27FC236}">
                <a16:creationId xmlns:a16="http://schemas.microsoft.com/office/drawing/2014/main" id="{E016CAD0-0CB1-6555-DB42-F0F5E104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61" y="1381287"/>
            <a:ext cx="9144000" cy="365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68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onocular 3D Object Detection Leveraging Accurate Proposals and Shape  Reconstruction – arXiv Vanity">
            <a:extLst>
              <a:ext uri="{FF2B5EF4-FFF2-40B4-BE49-F238E27FC236}">
                <a16:creationId xmlns:a16="http://schemas.microsoft.com/office/drawing/2014/main" id="{2ED7ED30-EB22-2CD7-C280-E29092C80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348"/>
            <a:ext cx="6809678" cy="359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2D to 3D reconstruction. Is it fastinating to build a 3d model… | by Prim  Wong | Super AI Engineer | Medium">
            <a:extLst>
              <a:ext uri="{FF2B5EF4-FFF2-40B4-BE49-F238E27FC236}">
                <a16:creationId xmlns:a16="http://schemas.microsoft.com/office/drawing/2014/main" id="{3B0942D8-ED62-7838-5014-7E527743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1460810"/>
            <a:ext cx="5715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4560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935C02-6894-4F76-A455-94729713E9FA}">
  <ds:schemaRefs>
    <ds:schemaRef ds:uri="http://purl.org/dc/terms/"/>
    <ds:schemaRef ds:uri="19483571-f922-4e8e-9c1c-26f0a2252132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851b35d3-0456-4d6a-bc2f-da927e91d15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062A02-A61B-44E3-AFDB-4A16BA9EA9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843F49-0361-478E-82F8-8137E7097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244</Words>
  <Application>Microsoft Office PowerPoint</Application>
  <PresentationFormat>Apresentação na tela (16:9)</PresentationFormat>
  <Paragraphs>61</Paragraphs>
  <Slides>12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Calibri</vt:lpstr>
      <vt:lpstr>Century Gothic</vt:lpstr>
      <vt:lpstr>Arial</vt:lpstr>
      <vt:lpstr>Wingdings</vt:lpstr>
      <vt:lpstr>Arial Narrow</vt:lpstr>
      <vt:lpstr>Simple Light</vt:lpstr>
      <vt:lpstr>Apresentação do PowerPoint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Kawan Anthony</cp:lastModifiedBy>
  <cp:revision>71</cp:revision>
  <dcterms:modified xsi:type="dcterms:W3CDTF">2022-07-13T19:02:56Z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